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www.linkedin.com/pulse/php-dead-least-according-usage-statistics-turnkey-labs#:~:text=It's not exactly mind-blowing,websites on the entire internet." TargetMode="External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y Steve’s teac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 Steve’s teacher</a:t>
            </a:r>
          </a:p>
        </p:txBody>
      </p:sp>
      <p:sp>
        <p:nvSpPr>
          <p:cNvPr id="152" name="PHP Programming Cour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 Programming Course</a:t>
            </a:r>
          </a:p>
        </p:txBody>
      </p:sp>
      <p:sp>
        <p:nvSpPr>
          <p:cNvPr id="153" name="All you need to know to star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you need to know to start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4836" y="8075689"/>
            <a:ext cx="9419096" cy="5084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is PH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PHP</a:t>
            </a:r>
          </a:p>
        </p:txBody>
      </p:sp>
      <p:sp>
        <p:nvSpPr>
          <p:cNvPr id="157" name="PHP (Hypertext Preprocessor) is a popular programming language used for creating dynamic and interactive websit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 defTabSz="448055">
              <a:spcBef>
                <a:spcPts val="500"/>
              </a:spcBef>
              <a:defRPr b="0" sz="3234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PHP (Hypertext Preprocessor) is a popular programming language used for creating dynamic and interactive websites</a:t>
            </a:r>
          </a:p>
        </p:txBody>
      </p:sp>
      <p:sp>
        <p:nvSpPr>
          <p:cNvPr id="158" name="Designed by Rasmus Lerdorf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Designed by Rasmus Lerdorf.</a:t>
            </a:r>
          </a:p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Over 800 million websites are running PHP</a:t>
            </a:r>
          </a:p>
          <a:p>
            <a:pPr lvl="3" marL="8762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33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https://www.linkedin.com/pulse/php-dead-least-according-usage-statistics-turnkey-labs#:~:text=It's%20not%20exactly%20mind%2Dblowing,websites%20on%20the%20entire%20internet.</a:t>
            </a:r>
            <a:endParaRPr sz="700"/>
          </a:p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 server-side language, (runs on the server and generates HTML).</a:t>
            </a:r>
          </a:p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It is easy to learn (easy syntax, high-level).</a:t>
            </a:r>
          </a:p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Can be embedded directly into HTML code.</a:t>
            </a:r>
          </a:p>
          <a:p>
            <a:pPr marL="457199" indent="-317499" defTabSz="4572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Helvetica Light"/>
              <a:defRPr sz="5100">
                <a:effectLst>
                  <a:outerShdw sx="100000" sy="100000" kx="0" ky="0" algn="b" rotWithShape="0" blurRad="127000" dist="25400" dir="7200000">
                    <a:srgbClr val="000000"/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PHP has a large and active community (a lot of resources and support).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05863" y="3140701"/>
            <a:ext cx="4097940" cy="4136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y learn PH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learn PHP?</a:t>
            </a:r>
          </a:p>
        </p:txBody>
      </p:sp>
      <p:sp>
        <p:nvSpPr>
          <p:cNvPr id="162" name="Easy to learn thanks to simple synta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Easy to learn thanks to simple syntax</a:t>
            </a:r>
          </a:p>
          <a:p>
            <a:pPr/>
            <a:r>
              <a:t> PHP is one of the most widely used programming languages for web development (popular)</a:t>
            </a:r>
          </a:p>
          <a:p>
            <a:pPr/>
            <a:r>
              <a:t>Extensive amounts of documentation, tutorials, communities</a:t>
            </a:r>
          </a:p>
          <a:p>
            <a:pPr/>
            <a:r>
              <a:t>General purpose (websites, games, scripting)</a:t>
            </a:r>
          </a:p>
          <a:p>
            <a:pPr/>
            <a:r>
              <a:t>Many Frameworks (Laravel, WordPress)</a:t>
            </a:r>
          </a:p>
          <a:p>
            <a:pPr/>
            <a:r>
              <a:t>Many Job Opportunities (still popular and good for legacy code maintenance)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51154" y="171042"/>
            <a:ext cx="5163906" cy="509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HP as a Care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 as a Career</a:t>
            </a:r>
          </a:p>
        </p:txBody>
      </p:sp>
      <p:sp>
        <p:nvSpPr>
          <p:cNvPr id="166" name="High demand in job mark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High demand in job market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Potential for remote work and freelancing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Salary (yearly):</a:t>
            </a:r>
          </a:p>
          <a:p>
            <a:pPr lvl="2" marL="1444752" indent="-481584" defTabSz="1926287">
              <a:spcBef>
                <a:spcPts val="3500"/>
              </a:spcBef>
              <a:defRPr sz="3792"/>
            </a:pPr>
            <a:r>
              <a:t>US: $100 000</a:t>
            </a:r>
          </a:p>
          <a:p>
            <a:pPr lvl="2" marL="1444752" indent="-481584" defTabSz="1926287">
              <a:spcBef>
                <a:spcPts val="3500"/>
              </a:spcBef>
              <a:defRPr sz="3792"/>
            </a:pPr>
            <a:r>
              <a:t>India: ₹276 000</a:t>
            </a:r>
          </a:p>
          <a:p>
            <a:pPr lvl="2" marL="1444752" indent="-481584" defTabSz="1926287">
              <a:spcBef>
                <a:spcPts val="3500"/>
              </a:spcBef>
              <a:defRPr sz="3792"/>
            </a:pPr>
            <a:r>
              <a:t>South Africa: R684 000</a:t>
            </a:r>
          </a:p>
          <a:p>
            <a:pPr lvl="2" marL="1444752" indent="-481584" defTabSz="1926287">
              <a:spcBef>
                <a:spcPts val="3500"/>
              </a:spcBef>
              <a:defRPr sz="3792"/>
            </a:pPr>
            <a:r>
              <a:t>Philippines: ₱1056 000</a:t>
            </a:r>
          </a:p>
          <a:p>
            <a:pPr lvl="2" marL="1444752" indent="-481584" defTabSz="1926287">
              <a:spcBef>
                <a:spcPts val="3500"/>
              </a:spcBef>
              <a:defRPr sz="3792"/>
            </a:pPr>
            <a:r>
              <a:t>UK: £38 000</a:t>
            </a:r>
          </a:p>
          <a:p>
            <a:pPr marL="481583" indent="-481583" defTabSz="1926287">
              <a:spcBef>
                <a:spcPts val="3500"/>
              </a:spcBef>
              <a:defRPr sz="2291"/>
            </a:pPr>
            <a:r>
              <a:t>https://www.glassdoor.com/Salaries/index.htm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8218" y="-1"/>
            <a:ext cx="1194792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eresting PHP Pro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 PHP Projects</a:t>
            </a:r>
          </a:p>
        </p:txBody>
      </p:sp>
      <p:sp>
        <p:nvSpPr>
          <p:cNvPr id="170" name="Note: These projects used PHP during development and may not be completely built in PH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6104">
              <a:defRPr sz="3905"/>
            </a:lvl1pPr>
          </a:lstStyle>
          <a:p>
            <a:pPr/>
            <a:r>
              <a:t>Note: These projects used PHP during development and may not be completely built in PHP</a:t>
            </a:r>
          </a:p>
        </p:txBody>
      </p:sp>
      <p:sp>
        <p:nvSpPr>
          <p:cNvPr id="171" name="Faceboo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</a:t>
            </a:r>
          </a:p>
          <a:p>
            <a:pPr/>
            <a:r>
              <a:t>Wikipedia</a:t>
            </a:r>
          </a:p>
          <a:p>
            <a:pPr/>
            <a:r>
              <a:t>Slack</a:t>
            </a:r>
          </a:p>
          <a:p>
            <a:pPr/>
            <a:r>
              <a:t>Etsy</a:t>
            </a:r>
          </a:p>
          <a:p>
            <a:pPr/>
            <a:r>
              <a:t>WordPress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834" y="2978276"/>
            <a:ext cx="1604797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AQ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175" name="Course Difficulty - Easy/Beginn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Course Difficulty - Easy/Beginner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PHP 7/8 or higher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IDE:</a:t>
            </a:r>
          </a:p>
          <a:p>
            <a:pPr lvl="2" marL="1609344" indent="-536447" defTabSz="2145738">
              <a:spcBef>
                <a:spcPts val="3900"/>
              </a:spcBef>
              <a:defRPr sz="4224"/>
            </a:pPr>
            <a:r>
              <a:t>Sublime Text</a:t>
            </a:r>
          </a:p>
          <a:p>
            <a:pPr lvl="2" marL="1609344" indent="-536447" defTabSz="2145738">
              <a:spcBef>
                <a:spcPts val="3900"/>
              </a:spcBef>
              <a:defRPr sz="4224"/>
            </a:pPr>
            <a:r>
              <a:t>VSCode</a:t>
            </a:r>
          </a:p>
          <a:p>
            <a:pPr lvl="2" marL="1609344" indent="-536447" defTabSz="2145738">
              <a:spcBef>
                <a:spcPts val="3900"/>
              </a:spcBef>
              <a:defRPr sz="4224"/>
            </a:pPr>
            <a:r>
              <a:t>PhpStorm</a:t>
            </a:r>
          </a:p>
          <a:p>
            <a:pPr lvl="2" marL="1609344" indent="-536447" defTabSz="2145738">
              <a:spcBef>
                <a:spcPts val="3900"/>
              </a:spcBef>
              <a:defRPr sz="4224"/>
            </a:pPr>
            <a:r>
              <a:t>WebStorm</a:t>
            </a:r>
          </a:p>
          <a:p>
            <a:pPr lvl="2" marL="1609344" indent="-536447" defTabSz="2145738">
              <a:spcBef>
                <a:spcPts val="3900"/>
              </a:spcBef>
              <a:defRPr sz="4224"/>
            </a:pPr>
            <a:r>
              <a:t>Anything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